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36"/>
  </p:notesMasterIdLst>
  <p:handoutMasterIdLst>
    <p:handoutMasterId r:id="rId37"/>
  </p:handoutMasterIdLst>
  <p:sldIdLst>
    <p:sldId id="281" r:id="rId2"/>
    <p:sldId id="283" r:id="rId3"/>
    <p:sldId id="282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58" r:id="rId14"/>
    <p:sldId id="257" r:id="rId15"/>
    <p:sldId id="261" r:id="rId16"/>
    <p:sldId id="259" r:id="rId17"/>
    <p:sldId id="260" r:id="rId18"/>
    <p:sldId id="263" r:id="rId19"/>
    <p:sldId id="262" r:id="rId20"/>
    <p:sldId id="264" r:id="rId21"/>
    <p:sldId id="265" r:id="rId22"/>
    <p:sldId id="266" r:id="rId23"/>
    <p:sldId id="267" r:id="rId24"/>
    <p:sldId id="271" r:id="rId25"/>
    <p:sldId id="269" r:id="rId26"/>
    <p:sldId id="270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2195175" cy="6858000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Merriweather Light" pitchFamily="2" charset="77"/>
      <p:regular r:id="rId39"/>
      <p:italic r:id="rId40"/>
    </p:embeddedFont>
    <p:embeddedFont>
      <p:font typeface="Merriweather Regular" panose="02060503050406030704" pitchFamily="18" charset="77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Light" panose="020B0306030504020204" pitchFamily="34" charset="0"/>
      <p:regular r:id="rId49"/>
      <p: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47"/>
  </p:normalViewPr>
  <p:slideViewPr>
    <p:cSldViewPr snapToGrid="0">
      <p:cViewPr>
        <p:scale>
          <a:sx n="134" d="100"/>
          <a:sy n="134" d="100"/>
        </p:scale>
        <p:origin x="352" y="144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13/05/2025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13/05/2025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1B124921-6D99-1843-8DC4-1353F1BF1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792377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A54B966-33EF-5C43-961A-88F7F36BA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08FC8D2-49F9-4443-895C-08A3E052A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282908C-B98B-6542-963B-D08F8A80CC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6C9B2BAC-262E-CB42-9DC4-D4F88D7A34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2" name="Tijdelijke aanduiding voor afbeelding 2">
            <a:extLst>
              <a:ext uri="{FF2B5EF4-FFF2-40B4-BE49-F238E27FC236}">
                <a16:creationId xmlns:a16="http://schemas.microsoft.com/office/drawing/2014/main" id="{DD2B6CBF-EBBE-8E4D-AD2B-F1D1CF8BDCD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3" name="Tijdelijke aanduiding voor afbeelding 2">
            <a:extLst>
              <a:ext uri="{FF2B5EF4-FFF2-40B4-BE49-F238E27FC236}">
                <a16:creationId xmlns:a16="http://schemas.microsoft.com/office/drawing/2014/main" id="{65C6E2FD-71CC-CC4A-A318-3830215D4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4" name="Tijdelijke aanduiding voor tekst 34">
            <a:extLst>
              <a:ext uri="{FF2B5EF4-FFF2-40B4-BE49-F238E27FC236}">
                <a16:creationId xmlns:a16="http://schemas.microsoft.com/office/drawing/2014/main" id="{6A0F4D5D-2BC8-D946-A31E-05AF1A3A83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35" name="Tijdelijke aanduiding voor afbeelding 2">
            <a:extLst>
              <a:ext uri="{FF2B5EF4-FFF2-40B4-BE49-F238E27FC236}">
                <a16:creationId xmlns:a16="http://schemas.microsoft.com/office/drawing/2014/main" id="{93547CC4-5A73-C347-93A5-A80AEAC9D5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6" name="Tijdelijke aanduiding voor afbeelding 2">
            <a:extLst>
              <a:ext uri="{FF2B5EF4-FFF2-40B4-BE49-F238E27FC236}">
                <a16:creationId xmlns:a16="http://schemas.microsoft.com/office/drawing/2014/main" id="{4CB8682C-D90B-C749-BABF-D3B17E3AB73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7" name="Tijdelijke aanduiding voor afbeelding 2">
            <a:extLst>
              <a:ext uri="{FF2B5EF4-FFF2-40B4-BE49-F238E27FC236}">
                <a16:creationId xmlns:a16="http://schemas.microsoft.com/office/drawing/2014/main" id="{FBAB247E-5B35-B145-A2E9-4160FFD6317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2F45F0C-2C28-2A42-8FC8-80EAEC1E620E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F5BDC55-C3B7-D14A-AF10-AE3DFBFB1E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A4BDBF9-888E-ED47-97BB-AD032B1D5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1016572-ECB2-D746-B7D8-25FB817BF1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DD </a:t>
            </a:r>
            <a:r>
              <a:rPr lang="nl-NL" dirty="0" err="1"/>
              <a:t>Month</a:t>
            </a:r>
            <a:r>
              <a:rPr lang="nl-NL" dirty="0"/>
              <a:t> YYYY</a:t>
            </a:r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07386A-1621-4C40-8137-551D17BC97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13-05-2025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53B07703-8926-F845-AF19-8F0BDE16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8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B6D8A1-2534-604A-A9FD-4672348B8A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B633025-4CF3-E24C-A6D3-53F39D081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0915F4-B84F-0249-83BA-C40A1EFC3A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5606AA5-AF36-9F4A-85F9-DFA22377F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697" r:id="rId8"/>
    <p:sldLayoutId id="2147483698" r:id="rId9"/>
    <p:sldLayoutId id="2147483699" r:id="rId10"/>
    <p:sldLayoutId id="2147483700" r:id="rId11"/>
    <p:sldLayoutId id="2147483702" r:id="rId12"/>
    <p:sldLayoutId id="2147483711" r:id="rId13"/>
    <p:sldLayoutId id="2147483703" r:id="rId1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7549E-9EFC-4AB0-8DCE-D055B43AE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30" y="1495161"/>
            <a:ext cx="10329070" cy="53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27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3238-BA5B-3CB7-CD28-39268C54E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Mechanistic Interpretabillity as a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A611D-D76F-7256-04DE-939AA1CAF4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/>
              <a:t>”Machine learning = computer vision”</a:t>
            </a:r>
          </a:p>
          <a:p>
            <a:r>
              <a:rPr lang="en-NL" dirty="0"/>
              <a:t>CV interpretability: feature saliency, highlighting pixels</a:t>
            </a:r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0995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DCB7-BB30-8E9E-1D84-D76C78221C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GPT-3+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5D25E-DBD5-99C2-8A5D-0E66D26EA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/>
              <a:t>“LMs posed an existential risk which could be tempered by deeper understanding”</a:t>
            </a:r>
          </a:p>
          <a:p>
            <a:r>
              <a:rPr lang="en-NL" dirty="0"/>
              <a:t>MI brought a distinct </a:t>
            </a:r>
            <a:r>
              <a:rPr lang="en-NL" i="1" dirty="0"/>
              <a:t>culture</a:t>
            </a:r>
            <a:r>
              <a:rPr lang="en-NL" dirty="0"/>
              <a:t> to LM analysis</a:t>
            </a:r>
          </a:p>
          <a:p>
            <a:pPr lvl="1"/>
            <a:r>
              <a:rPr lang="en-NL" dirty="0"/>
              <a:t>Nanda (2022): MI “feels distinct”, differentiated by its “culture”, “research taste”</a:t>
            </a:r>
          </a:p>
          <a:p>
            <a:pPr lvl="1"/>
            <a:endParaRPr lang="en-NL" dirty="0"/>
          </a:p>
          <a:p>
            <a:pPr marL="493712" lvl="1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710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2E7F-72A0-337F-7AC5-19A466E805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MI in blogs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6CB93-556A-E771-52E0-417E55E826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/>
              <a:t>Who invented the logit lens?</a:t>
            </a:r>
          </a:p>
          <a:p>
            <a:r>
              <a:rPr lang="en-NL" dirty="0"/>
              <a:t>Until mid-2023, most MI research was shared on forums or blogs, Discord, Slack</a:t>
            </a:r>
          </a:p>
          <a:p>
            <a:pPr lvl="1"/>
            <a:r>
              <a:rPr lang="en-NL" dirty="0"/>
              <a:t>Findings were rarely published</a:t>
            </a:r>
          </a:p>
          <a:p>
            <a:endParaRPr lang="en-NL" dirty="0"/>
          </a:p>
          <a:p>
            <a:r>
              <a:rPr lang="en-NL" dirty="0"/>
              <a:t>Many NLPI researchers were unaware of this MI community</a:t>
            </a:r>
          </a:p>
        </p:txBody>
      </p:sp>
    </p:spTree>
    <p:extLst>
      <p:ext uri="{BB962C8B-B14F-4D97-AF65-F5344CB8AC3E}">
        <p14:creationId xmlns:p14="http://schemas.microsoft.com/office/powerpoint/2010/main" val="37614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A44006-CC6D-4EE6-FAC3-5B7D530B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27" y="1944829"/>
            <a:ext cx="10435719" cy="49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0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C982-A039-9A2A-A354-26607AA5E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MIB: A Mechanistic Interpretability Benchmark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E6865-B392-8828-F23B-935E6CA5C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i="1" dirty="0"/>
              <a:t>How can we know whether new mechanistic interpretability methods ach</a:t>
            </a:r>
            <a:r>
              <a:rPr lang="en-GB" i="1" dirty="0" err="1"/>
              <a:t>ieve</a:t>
            </a:r>
            <a:r>
              <a:rPr lang="en-NL" i="1" dirty="0"/>
              <a:t> real improvements?</a:t>
            </a:r>
          </a:p>
          <a:p>
            <a:endParaRPr lang="en-NL" i="1" dirty="0"/>
          </a:p>
          <a:p>
            <a:r>
              <a:rPr lang="en-NL" dirty="0"/>
              <a:t>How can we evaluate and compare methods?</a:t>
            </a:r>
          </a:p>
          <a:p>
            <a:r>
              <a:rPr lang="en-NL" dirty="0"/>
              <a:t>Goal of MI: the ability to precisely </a:t>
            </a: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locate</a:t>
            </a:r>
            <a:r>
              <a:rPr lang="en-NL" dirty="0"/>
              <a:t>, and </a:t>
            </a: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causally validate</a:t>
            </a:r>
            <a:r>
              <a:rPr lang="en-NL" dirty="0"/>
              <a:t>, task </a:t>
            </a: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mechanisms</a:t>
            </a:r>
            <a:r>
              <a:rPr lang="en-NL" dirty="0"/>
              <a:t> or specific </a:t>
            </a:r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concepts</a:t>
            </a:r>
            <a:r>
              <a:rPr lang="en-NL" dirty="0"/>
              <a:t> in a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7698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9CB3-7B69-175A-2A80-D5C967433B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Two tracks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B3A35-1A9C-8095-8B87-8CF95E1DEC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Circuit localisation:</a:t>
            </a:r>
            <a:r>
              <a:rPr lang="en-NL" dirty="0"/>
              <a:t> identify (minimal) set of model components and connections that drive task behaviour</a:t>
            </a:r>
          </a:p>
          <a:p>
            <a:r>
              <a:rPr lang="en-NL" dirty="0">
                <a:solidFill>
                  <a:schemeClr val="accent2">
                    <a:lumMod val="75000"/>
                  </a:schemeClr>
                </a:solidFill>
              </a:rPr>
              <a:t>Causal variable localisation: </a:t>
            </a:r>
            <a:r>
              <a:rPr lang="en-NL" dirty="0"/>
              <a:t>map hidden-state directions/features that implement a specific causal variable (e.g. concepts)</a:t>
            </a:r>
          </a:p>
        </p:txBody>
      </p:sp>
    </p:spTree>
    <p:extLst>
      <p:ext uri="{BB962C8B-B14F-4D97-AF65-F5344CB8AC3E}">
        <p14:creationId xmlns:p14="http://schemas.microsoft.com/office/powerpoint/2010/main" val="157151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F8E3-AA7B-EC44-530C-2C6988FB2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Four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FD73B-DAC1-E7F8-270B-443478FD14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Indirect Object Identification (IOI)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Arithmetic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Multiple-Choice Question Answering (MCQA)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AI2 Reasoning Challenge (ARC)</a:t>
            </a:r>
          </a:p>
          <a:p>
            <a:pPr marL="457200" indent="-457200">
              <a:buFont typeface="+mj-lt"/>
              <a:buAutoNum type="arabicPeriod"/>
            </a:pPr>
            <a:endParaRPr lang="en-NL" dirty="0"/>
          </a:p>
          <a:p>
            <a:pPr marL="0" indent="0">
              <a:buNone/>
            </a:pPr>
            <a:r>
              <a:rPr lang="en-NL" dirty="0">
                <a:solidFill>
                  <a:schemeClr val="accent2"/>
                </a:solidFill>
              </a:rPr>
              <a:t>Counterfactuals</a:t>
            </a:r>
            <a:r>
              <a:rPr lang="en-NL" dirty="0"/>
              <a:t> are the backbone of this benchmark</a:t>
            </a:r>
          </a:p>
          <a:p>
            <a:pPr marL="0" indent="0">
              <a:buNone/>
            </a:pP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68430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8977-CA27-8937-47AA-6A1519A9A3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Indirect Object Identification (IOI)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1B8E7-601D-BE6B-2C43-A8148890E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8436" y="2450593"/>
            <a:ext cx="8744730" cy="344331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“When Mary and John went to the store, </a:t>
            </a:r>
            <a:r>
              <a:rPr lang="en-GB" dirty="0">
                <a:solidFill>
                  <a:schemeClr val="accent4"/>
                </a:solidFill>
              </a:rPr>
              <a:t>John</a:t>
            </a:r>
            <a:r>
              <a:rPr lang="en-GB" dirty="0"/>
              <a:t> gave an apple to </a:t>
            </a:r>
            <a:r>
              <a:rPr lang="en-GB" dirty="0">
                <a:solidFill>
                  <a:schemeClr val="accent3"/>
                </a:solidFill>
              </a:rPr>
              <a:t>Mary</a:t>
            </a:r>
            <a:r>
              <a:rPr lang="en-GB" dirty="0"/>
              <a:t>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NL" b="1" dirty="0"/>
              <a:t>Counterfactual inputs</a:t>
            </a:r>
          </a:p>
          <a:p>
            <a:r>
              <a:rPr lang="en-NL" dirty="0"/>
              <a:t>Random names: “When </a:t>
            </a:r>
            <a:r>
              <a:rPr lang="en-NL" dirty="0">
                <a:solidFill>
                  <a:schemeClr val="accent4"/>
                </a:solidFill>
              </a:rPr>
              <a:t>Paul</a:t>
            </a:r>
            <a:r>
              <a:rPr lang="en-NL" dirty="0"/>
              <a:t> and </a:t>
            </a:r>
            <a:r>
              <a:rPr lang="en-NL" dirty="0">
                <a:solidFill>
                  <a:schemeClr val="accent3"/>
                </a:solidFill>
              </a:rPr>
              <a:t>Lily</a:t>
            </a:r>
            <a:r>
              <a:rPr lang="en-NL" dirty="0"/>
              <a:t> …”</a:t>
            </a:r>
          </a:p>
          <a:p>
            <a:r>
              <a:rPr lang="en-NL" dirty="0"/>
              <a:t>ABC: “… </a:t>
            </a:r>
            <a:r>
              <a:rPr lang="en-NL" dirty="0">
                <a:solidFill>
                  <a:schemeClr val="accent6"/>
                </a:solidFill>
              </a:rPr>
              <a:t>Bob</a:t>
            </a:r>
            <a:r>
              <a:rPr lang="en-NL" dirty="0"/>
              <a:t> gave an apple to …”</a:t>
            </a:r>
          </a:p>
          <a:p>
            <a:r>
              <a:rPr lang="en-NL" dirty="0"/>
              <a:t>Changing the orders</a:t>
            </a:r>
          </a:p>
          <a:p>
            <a:endParaRPr lang="en-NL" dirty="0"/>
          </a:p>
          <a:p>
            <a:endParaRPr lang="en-NL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DD7583D-6C32-EAFD-24A9-98114B8C1CC7}"/>
              </a:ext>
            </a:extLst>
          </p:cNvPr>
          <p:cNvSpPr/>
          <p:nvPr/>
        </p:nvSpPr>
        <p:spPr>
          <a:xfrm rot="16200000">
            <a:off x="7225002" y="2709267"/>
            <a:ext cx="183044" cy="531742"/>
          </a:xfrm>
          <a:prstGeom prst="leftBrace">
            <a:avLst>
              <a:gd name="adj1" fmla="val 8333"/>
              <a:gd name="adj2" fmla="val 500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AD05D-D6EA-1BA7-B37A-5ADBEF2FE36C}"/>
              </a:ext>
            </a:extLst>
          </p:cNvPr>
          <p:cNvSpPr txBox="1"/>
          <p:nvPr/>
        </p:nvSpPr>
        <p:spPr>
          <a:xfrm>
            <a:off x="7050653" y="3066660"/>
            <a:ext cx="57716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1400" dirty="0">
                <a:solidFill>
                  <a:schemeClr val="accent4"/>
                </a:solidFill>
              </a:rPr>
              <a:t>subject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BB7CB95-43DD-A07A-4715-250D4A50A450}"/>
              </a:ext>
            </a:extLst>
          </p:cNvPr>
          <p:cNvSpPr/>
          <p:nvPr/>
        </p:nvSpPr>
        <p:spPr>
          <a:xfrm rot="16200000">
            <a:off x="10060277" y="2645840"/>
            <a:ext cx="183044" cy="658595"/>
          </a:xfrm>
          <a:prstGeom prst="leftBrace">
            <a:avLst>
              <a:gd name="adj1" fmla="val 8333"/>
              <a:gd name="adj2" fmla="val 500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FC2B09-2A28-66B1-4A8D-CE12721B9F94}"/>
              </a:ext>
            </a:extLst>
          </p:cNvPr>
          <p:cNvCxnSpPr>
            <a:cxnSpLocks/>
          </p:cNvCxnSpPr>
          <p:nvPr/>
        </p:nvCxnSpPr>
        <p:spPr>
          <a:xfrm>
            <a:off x="9822501" y="2831612"/>
            <a:ext cx="7229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AD3DE8-B164-24F7-DC18-FF30C2CC0D10}"/>
              </a:ext>
            </a:extLst>
          </p:cNvPr>
          <p:cNvSpPr txBox="1"/>
          <p:nvPr/>
        </p:nvSpPr>
        <p:spPr>
          <a:xfrm>
            <a:off x="9867920" y="3066660"/>
            <a:ext cx="57716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1400" dirty="0">
                <a:solidFill>
                  <a:schemeClr val="accent3"/>
                </a:solidFill>
              </a:rPr>
              <a:t>indirect object</a:t>
            </a:r>
          </a:p>
        </p:txBody>
      </p:sp>
    </p:spTree>
    <p:extLst>
      <p:ext uri="{BB962C8B-B14F-4D97-AF65-F5344CB8AC3E}">
        <p14:creationId xmlns:p14="http://schemas.microsoft.com/office/powerpoint/2010/main" val="2426420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ABB9EE-E193-3E60-3B94-2E102FB8D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194700"/>
            <a:ext cx="7772400" cy="44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4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5396-86D7-B464-4215-8570F7165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Arithmetic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DB4EA-8B50-7B02-2931-B3ED383C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99" y="1955248"/>
            <a:ext cx="662940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B4438-7D75-9625-2268-EDCD8EBC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99" y="3809448"/>
            <a:ext cx="6096000" cy="280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24308E-77A5-211D-B73A-FEEBA0E27C20}"/>
              </a:ext>
            </a:extLst>
          </p:cNvPr>
          <p:cNvSpPr/>
          <p:nvPr/>
        </p:nvSpPr>
        <p:spPr>
          <a:xfrm>
            <a:off x="2443299" y="4681330"/>
            <a:ext cx="5319162" cy="486974"/>
          </a:xfrm>
          <a:prstGeom prst="rect">
            <a:avLst/>
          </a:prstGeom>
          <a:solidFill>
            <a:schemeClr val="accent1">
              <a:alpha val="214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870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466C-8675-33E8-0EEE-5C94F95925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i="1" dirty="0"/>
              <a:t>Mechanistic interpretability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4CF8B-6751-471D-F8BE-0E72D6AF6B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/>
              <a:t>Mechanistic interpretability is everywhere, but people </a:t>
            </a:r>
            <a:r>
              <a:rPr lang="en-NL" dirty="0">
                <a:solidFill>
                  <a:schemeClr val="accent2"/>
                </a:solidFill>
              </a:rPr>
              <a:t>don’t agree on what it is</a:t>
            </a:r>
          </a:p>
          <a:p>
            <a:r>
              <a:rPr lang="en-NL" dirty="0"/>
              <a:t>Position paper: ambiguity hides a cultural rift and leads to duplicate research</a:t>
            </a:r>
          </a:p>
          <a:p>
            <a:r>
              <a:rPr lang="en-NL" dirty="0"/>
              <a:t>Before: </a:t>
            </a:r>
            <a:r>
              <a:rPr lang="en-NL" i="1" dirty="0"/>
              <a:t>mechanisms</a:t>
            </a:r>
            <a:r>
              <a:rPr lang="en-NL" dirty="0"/>
              <a:t> refer to </a:t>
            </a:r>
            <a:r>
              <a:rPr lang="en-NL" dirty="0">
                <a:solidFill>
                  <a:schemeClr val="accent2"/>
                </a:solidFill>
              </a:rPr>
              <a:t>internal algorithmic implementation</a:t>
            </a:r>
            <a:r>
              <a:rPr lang="en-NL" dirty="0"/>
              <a:t> (Marr’s levels of analysis)</a:t>
            </a:r>
          </a:p>
        </p:txBody>
      </p:sp>
    </p:spTree>
    <p:extLst>
      <p:ext uri="{BB962C8B-B14F-4D97-AF65-F5344CB8AC3E}">
        <p14:creationId xmlns:p14="http://schemas.microsoft.com/office/powerpoint/2010/main" val="2851756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6FC2-1542-8CD3-8651-9937E59AC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Multiple-Choice Question Answering (MCQA)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89F21-D02E-371B-39C7-977090846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2450592"/>
            <a:ext cx="6776554" cy="23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0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9B551-4ACF-7F51-8BE8-15B65B93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86" y="887859"/>
            <a:ext cx="7266402" cy="50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98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B6F7-B195-D909-2BC2-02CE5079B8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Ai2 Reasoning Challenge (ARC)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CCE54C-FFAC-16F6-1B2F-03148FF326EC}"/>
              </a:ext>
            </a:extLst>
          </p:cNvPr>
          <p:cNvSpPr/>
          <p:nvPr/>
        </p:nvSpPr>
        <p:spPr>
          <a:xfrm>
            <a:off x="2317750" y="2508344"/>
            <a:ext cx="5573920" cy="19381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dirty="0">
                <a:solidFill>
                  <a:schemeClr val="tx1"/>
                </a:solidFill>
              </a:rPr>
              <a:t>Question: How does a tiget get stripes?</a:t>
            </a:r>
          </a:p>
          <a:p>
            <a:pPr marL="342900" indent="-342900">
              <a:buAutoNum type="alphaUcPeriod"/>
            </a:pPr>
            <a:r>
              <a:rPr lang="en-NL" dirty="0">
                <a:solidFill>
                  <a:schemeClr val="tx1"/>
                </a:solidFill>
              </a:rPr>
              <a:t>from its environment</a:t>
            </a:r>
          </a:p>
          <a:p>
            <a:pPr marL="342900" indent="-342900">
              <a:buAutoNum type="alphaUcPeriod"/>
            </a:pPr>
            <a:r>
              <a:rPr lang="en-NL" dirty="0">
                <a:solidFill>
                  <a:schemeClr val="tx1"/>
                </a:solidFill>
              </a:rPr>
              <a:t>from its food</a:t>
            </a:r>
          </a:p>
          <a:p>
            <a:pPr marL="342900" indent="-342900">
              <a:buAutoNum type="alphaUcPeriod"/>
            </a:pPr>
            <a:r>
              <a:rPr lang="en-NL" dirty="0">
                <a:solidFill>
                  <a:schemeClr val="tx1"/>
                </a:solidFill>
              </a:rPr>
              <a:t>from its offspring</a:t>
            </a:r>
          </a:p>
          <a:p>
            <a:pPr marL="342900" indent="-342900">
              <a:buAutoNum type="alphaUcPeriod"/>
            </a:pPr>
            <a:r>
              <a:rPr lang="en-NL" dirty="0">
                <a:solidFill>
                  <a:schemeClr val="tx1"/>
                </a:solidFill>
              </a:rPr>
              <a:t>from its parents</a:t>
            </a:r>
          </a:p>
          <a:p>
            <a:r>
              <a:rPr lang="en-NL" dirty="0">
                <a:solidFill>
                  <a:schemeClr val="tx1"/>
                </a:solidFill>
              </a:rPr>
              <a:t>Answer: D</a:t>
            </a:r>
          </a:p>
        </p:txBody>
      </p:sp>
    </p:spTree>
    <p:extLst>
      <p:ext uri="{BB962C8B-B14F-4D97-AF65-F5344CB8AC3E}">
        <p14:creationId xmlns:p14="http://schemas.microsoft.com/office/powerpoint/2010/main" val="367014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44C6-0729-C006-97FA-BAECD96DB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73224-2617-7571-4F27-88F21EEC3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A14A0-D313-C361-AA32-01F6D44BE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463550"/>
            <a:ext cx="54610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45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4A5D-6B7D-B904-435A-BED910220F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Track 1: Circuit localisation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0979E-9116-C5B7-2E21-90281535A7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A </a:t>
            </a:r>
            <a:r>
              <a:rPr lang="en-NL" dirty="0">
                <a:solidFill>
                  <a:schemeClr val="accent2"/>
                </a:solidFill>
              </a:rPr>
              <a:t>circuit</a:t>
            </a:r>
            <a:r>
              <a:rPr lang="en-NL" dirty="0"/>
              <a:t> </a:t>
            </a:r>
            <a:r>
              <a:rPr lang="en-NL" dirty="0">
                <a:solidFill>
                  <a:schemeClr val="accent2"/>
                </a:solidFill>
              </a:rPr>
              <a:t>𝒞 </a:t>
            </a:r>
            <a:r>
              <a:rPr lang="en-NL" dirty="0"/>
              <a:t>is a set of nodes and edges </a:t>
            </a:r>
            <a:r>
              <a:rPr lang="en-GB" dirty="0"/>
              <a:t>in the computation graph of a full neural network </a:t>
            </a:r>
            <a:r>
              <a:rPr lang="en-NL" dirty="0"/>
              <a:t>𝒩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Nodes are typically submodules or attention heads</a:t>
            </a:r>
            <a:endParaRPr lang="en-NL" dirty="0"/>
          </a:p>
          <a:p>
            <a:r>
              <a:rPr lang="en-NL" dirty="0"/>
              <a:t>Involves scoring the components according to their </a:t>
            </a:r>
            <a:r>
              <a:rPr lang="en-NL" dirty="0">
                <a:solidFill>
                  <a:schemeClr val="accent2"/>
                </a:solidFill>
              </a:rPr>
              <a:t>importance</a:t>
            </a:r>
            <a:r>
              <a:rPr lang="en-NL" dirty="0"/>
              <a:t>: 𝒞 only includes those that exceed a </a:t>
            </a:r>
            <a:r>
              <a:rPr lang="en-NL" dirty="0">
                <a:solidFill>
                  <a:schemeClr val="accent2"/>
                </a:solidFill>
              </a:rPr>
              <a:t>threshold λ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16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2EBB-9C42-27E9-104F-C690122F2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Circuit localisation: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99F38-A4C8-6B58-5139-D0B654650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>
                <a:solidFill>
                  <a:schemeClr val="accent2"/>
                </a:solidFill>
              </a:rPr>
              <a:t>Faithfulness: </a:t>
            </a:r>
            <a:r>
              <a:rPr lang="en-NL" dirty="0"/>
              <a:t>the extent to which a subgraph 𝒞 explains the full model 𝒩’s behaviour</a:t>
            </a:r>
          </a:p>
          <a:p>
            <a:pPr marL="0" indent="0">
              <a:buNone/>
            </a:pPr>
            <a:endParaRPr lang="en-NL" dirty="0"/>
          </a:p>
          <a:p>
            <a:pPr marL="598487" indent="-457200">
              <a:buFont typeface="+mj-lt"/>
              <a:buAutoNum type="arabicPeriod"/>
            </a:pPr>
            <a:r>
              <a:rPr lang="en-NL" dirty="0"/>
              <a:t>Can measure whether 𝒞 contributes to a </a:t>
            </a:r>
            <a:r>
              <a:rPr lang="en-NL" dirty="0">
                <a:solidFill>
                  <a:schemeClr val="accent2"/>
                </a:solidFill>
              </a:rPr>
              <a:t>higher task performance</a:t>
            </a:r>
          </a:p>
          <a:p>
            <a:pPr marL="598487" indent="-457200">
              <a:buFont typeface="+mj-lt"/>
              <a:buAutoNum type="arabicPeriod"/>
            </a:pPr>
            <a:r>
              <a:rPr lang="en-NL" dirty="0"/>
              <a:t>Or: capture </a:t>
            </a:r>
            <a:r>
              <a:rPr lang="en-NL" i="1" dirty="0"/>
              <a:t>any</a:t>
            </a:r>
            <a:r>
              <a:rPr lang="en-NL" dirty="0"/>
              <a:t> component with </a:t>
            </a:r>
            <a:r>
              <a:rPr lang="en-NL" dirty="0">
                <a:solidFill>
                  <a:schemeClr val="accent2"/>
                </a:solidFill>
              </a:rPr>
              <a:t>any impact</a:t>
            </a:r>
          </a:p>
          <a:p>
            <a:pPr marL="950912" lvl="1" indent="-457200">
              <a:buFont typeface="+mj-lt"/>
              <a:buAutoNum type="arabicPeriod"/>
            </a:pP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3B6B57-8EEA-35BF-ABC1-AD6DEA70490C}"/>
              </a:ext>
            </a:extLst>
          </p:cNvPr>
          <p:cNvSpPr/>
          <p:nvPr/>
        </p:nvSpPr>
        <p:spPr>
          <a:xfrm>
            <a:off x="4810125" y="3976988"/>
            <a:ext cx="4010025" cy="390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integrated circuit performance rato (CPR)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A006DD-62C1-78FD-6D35-E07039C34771}"/>
              </a:ext>
            </a:extLst>
          </p:cNvPr>
          <p:cNvSpPr/>
          <p:nvPr/>
        </p:nvSpPr>
        <p:spPr>
          <a:xfrm>
            <a:off x="3000374" y="4740185"/>
            <a:ext cx="4010025" cy="390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integrated circuit-model distance (CMD)</a:t>
            </a:r>
          </a:p>
        </p:txBody>
      </p:sp>
    </p:spTree>
    <p:extLst>
      <p:ext uri="{BB962C8B-B14F-4D97-AF65-F5344CB8AC3E}">
        <p14:creationId xmlns:p14="http://schemas.microsoft.com/office/powerpoint/2010/main" val="273963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D3F0-E325-C23D-B377-0FCA9AA11F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Circuit localisation: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17B7B-48FF-DB61-86E6-04D21E5D6E7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NL" dirty="0"/>
                  <a:t>Given an original input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L" dirty="0"/>
                  <a:t> and a counterfactual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NL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NL" dirty="0"/>
                  <a:t>, </a:t>
                </a:r>
                <a:br>
                  <a:rPr lang="en-NL" dirty="0"/>
                </a:b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NL" dirty="0"/>
                      <m:t>𝒩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/>
                  <a:t> is the </a:t>
                </a:r>
                <a:r>
                  <a:rPr lang="en-NL" dirty="0">
                    <a:solidFill>
                      <a:schemeClr val="accent2"/>
                    </a:solidFill>
                  </a:rPr>
                  <a:t>logit difference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L" dirty="0"/>
                  <a:t> for a full model 𝒩</a:t>
                </a:r>
              </a:p>
              <a:p>
                <a:r>
                  <a:rPr lang="en-NL" dirty="0"/>
                  <a:t>Let ∅ be the model with all its components ablated (</a:t>
                </a:r>
                <a:r>
                  <a:rPr lang="en-NL" dirty="0">
                    <a:solidFill>
                      <a:schemeClr val="accent2"/>
                    </a:solidFill>
                  </a:rPr>
                  <a:t>empty circuit</a:t>
                </a:r>
                <a:r>
                  <a:rPr lang="en-NL" dirty="0"/>
                  <a:t>)</a:t>
                </a:r>
              </a:p>
              <a:p>
                <a:endParaRPr lang="en-NL" dirty="0"/>
              </a:p>
              <a:p>
                <a:pPr marL="0" indent="0">
                  <a:buNone/>
                </a:pPr>
                <a:r>
                  <a:rPr lang="en-NL" dirty="0"/>
                  <a:t>Then </a:t>
                </a:r>
                <a:r>
                  <a:rPr lang="en-NL" dirty="0">
                    <a:solidFill>
                      <a:schemeClr val="accent2"/>
                    </a:solidFill>
                  </a:rPr>
                  <a:t>faithfulness</a:t>
                </a:r>
                <a:r>
                  <a:rPr lang="en-NL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NL" dirty="0"/>
                                <m:t>𝒞</m:t>
                              </m:r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L" dirty="0"/>
                            <m:t>∅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NL" dirty="0"/>
                                <m:t>𝒩</m:t>
                              </m:r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L" dirty="0"/>
                            <m:t>∅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L" dirty="0"/>
              </a:p>
              <a:p>
                <a:r>
                  <a:rPr lang="en-NL" dirty="0"/>
                  <a:t>0 means that 𝒞 recovers none of the performance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L" dirty="0" smtClean="0"/>
                      <m:t>𝒩</m:t>
                    </m:r>
                  </m:oMath>
                </a14:m>
                <a:r>
                  <a:rPr lang="en-NL" dirty="0"/>
                  <a:t> relative to ∅ </a:t>
                </a: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17B7B-48FF-DB61-86E6-04D21E5D6E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07" t="-366" b="-139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1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B06FD54-B467-37F5-B6E4-C3FD6188B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7750" y="1196975"/>
            <a:ext cx="7559675" cy="1253617"/>
          </a:xfrm>
        </p:spPr>
        <p:txBody>
          <a:bodyPr/>
          <a:lstStyle/>
          <a:p>
            <a:r>
              <a:rPr lang="en-NL" dirty="0"/>
              <a:t>Circuit localisation: metrics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6AC83A3-DE95-6317-77FB-3D681930A1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7750" y="2450593"/>
            <a:ext cx="7559675" cy="3443316"/>
          </a:xfrm>
        </p:spPr>
        <p:txBody>
          <a:bodyPr/>
          <a:lstStyle/>
          <a:p>
            <a:pPr marL="0" indent="0">
              <a:buNone/>
            </a:pPr>
            <a:r>
              <a:rPr lang="en-NL" dirty="0">
                <a:solidFill>
                  <a:schemeClr val="accent2"/>
                </a:solidFill>
              </a:rPr>
              <a:t>Faithfulness: </a:t>
            </a:r>
            <a:r>
              <a:rPr lang="en-NL" dirty="0"/>
              <a:t>the extent to which a subgraph 𝒞 explains the full model 𝒩’s behaviour</a:t>
            </a:r>
          </a:p>
          <a:p>
            <a:pPr marL="0" indent="0">
              <a:buNone/>
            </a:pPr>
            <a:endParaRPr lang="en-NL" dirty="0"/>
          </a:p>
          <a:p>
            <a:pPr marL="598487" indent="-457200">
              <a:buFont typeface="+mj-lt"/>
              <a:buAutoNum type="arabicPeriod"/>
            </a:pPr>
            <a:r>
              <a:rPr lang="en-NL" dirty="0"/>
              <a:t>Can measure whether 𝒞 contributes to a </a:t>
            </a:r>
            <a:r>
              <a:rPr lang="en-NL" dirty="0">
                <a:solidFill>
                  <a:schemeClr val="accent2"/>
                </a:solidFill>
              </a:rPr>
              <a:t>higher task performance</a:t>
            </a:r>
          </a:p>
          <a:p>
            <a:pPr marL="598487" indent="-457200">
              <a:buFont typeface="+mj-lt"/>
              <a:buAutoNum type="arabicPeriod"/>
            </a:pPr>
            <a:r>
              <a:rPr lang="en-NL" dirty="0"/>
              <a:t>Or: capture </a:t>
            </a:r>
            <a:r>
              <a:rPr lang="en-NL" i="1" dirty="0"/>
              <a:t>any</a:t>
            </a:r>
            <a:r>
              <a:rPr lang="en-NL" dirty="0"/>
              <a:t> component with </a:t>
            </a:r>
            <a:r>
              <a:rPr lang="en-NL" dirty="0">
                <a:solidFill>
                  <a:schemeClr val="accent2"/>
                </a:solidFill>
              </a:rPr>
              <a:t>any impact</a:t>
            </a:r>
          </a:p>
          <a:p>
            <a:pPr marL="950912" lvl="1" indent="-457200">
              <a:buFont typeface="+mj-lt"/>
              <a:buAutoNum type="arabicPeriod"/>
            </a:pPr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D5973-0D70-B759-2D92-D1D0CEAE9EFB}"/>
              </a:ext>
            </a:extLst>
          </p:cNvPr>
          <p:cNvSpPr/>
          <p:nvPr/>
        </p:nvSpPr>
        <p:spPr>
          <a:xfrm>
            <a:off x="4810125" y="3976988"/>
            <a:ext cx="4010025" cy="390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integrated circuit performance rato (CPR)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6E2B14-A88E-387B-03C2-16888657F0F3}"/>
              </a:ext>
            </a:extLst>
          </p:cNvPr>
          <p:cNvSpPr/>
          <p:nvPr/>
        </p:nvSpPr>
        <p:spPr>
          <a:xfrm>
            <a:off x="3000374" y="4740185"/>
            <a:ext cx="4010025" cy="390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integrated circuit-model distance (CMD)</a:t>
            </a:r>
          </a:p>
        </p:txBody>
      </p:sp>
    </p:spTree>
    <p:extLst>
      <p:ext uri="{BB962C8B-B14F-4D97-AF65-F5344CB8AC3E}">
        <p14:creationId xmlns:p14="http://schemas.microsoft.com/office/powerpoint/2010/main" val="405847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9F61-4641-8E55-7F15-93503EA08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Circuit localisation: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50D8E-69C6-AE68-486F-DFD6F8EF1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98487" indent="-457200">
              <a:buFont typeface="+mj-lt"/>
              <a:buAutoNum type="arabicPeriod"/>
            </a:pPr>
            <a:r>
              <a:rPr lang="en-NL" dirty="0"/>
              <a:t>I</a:t>
            </a:r>
            <a:r>
              <a:rPr lang="en-NL" dirty="0">
                <a:solidFill>
                  <a:schemeClr val="tx1"/>
                </a:solidFill>
              </a:rPr>
              <a:t>ntegrated circuit performance rato (CPR): m</a:t>
            </a:r>
            <a:r>
              <a:rPr lang="en-NL" dirty="0"/>
              <a:t>easure whether 𝒞 contributes to a </a:t>
            </a:r>
            <a:r>
              <a:rPr lang="en-NL" dirty="0">
                <a:solidFill>
                  <a:schemeClr val="accent2"/>
                </a:solidFill>
              </a:rPr>
              <a:t>higher task performance</a:t>
            </a:r>
          </a:p>
          <a:p>
            <a:pPr marL="598487" indent="-457200">
              <a:buFont typeface="+mj-lt"/>
              <a:buAutoNum type="arabicPeriod"/>
            </a:pPr>
            <a:r>
              <a:rPr lang="en-NL" dirty="0"/>
              <a:t>I</a:t>
            </a:r>
            <a:r>
              <a:rPr lang="en-NL" dirty="0">
                <a:solidFill>
                  <a:schemeClr val="tx1"/>
                </a:solidFill>
              </a:rPr>
              <a:t>ntegrated circuit-model distance (CMD): </a:t>
            </a:r>
            <a:r>
              <a:rPr lang="en-NL" dirty="0"/>
              <a:t>capture </a:t>
            </a:r>
            <a:r>
              <a:rPr lang="en-NL" i="1" dirty="0"/>
              <a:t>any</a:t>
            </a:r>
            <a:r>
              <a:rPr lang="en-NL" dirty="0"/>
              <a:t> component with </a:t>
            </a:r>
            <a:r>
              <a:rPr lang="en-NL" dirty="0">
                <a:solidFill>
                  <a:schemeClr val="accent2"/>
                </a:solidFill>
              </a:rPr>
              <a:t>any impact</a:t>
            </a:r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413AA-EB84-3A90-2AE8-DA5808EC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4025034"/>
            <a:ext cx="6121400" cy="25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34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8362-9C00-C29C-20A8-5BA9B05149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Track 2: Causal variable localisation track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5301B-E476-9E5C-4E4B-E6602CAFF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/>
              <a:t>Assumption: models implement intelligent behaviours by representing and manipulating concepts</a:t>
            </a:r>
          </a:p>
          <a:p>
            <a:r>
              <a:rPr lang="en-NL" dirty="0"/>
              <a:t>Task: align these high-level conceptual variables with features in a neural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DC50C-76A1-49A7-7B36-722A03C7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87" y="3927475"/>
            <a:ext cx="77216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8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BECB-99B0-89E5-143D-A5EB2DF44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Mechanistic interpretability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29CC8-AFCB-6ABA-DF95-1EB18BDED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b="1" dirty="0"/>
              <a:t>Narrow technical definition</a:t>
            </a:r>
            <a:r>
              <a:rPr lang="en-NL" dirty="0"/>
              <a:t>: understanding neural networks through causal mechanisms</a:t>
            </a:r>
          </a:p>
          <a:p>
            <a:r>
              <a:rPr lang="en-NL" b="1" dirty="0"/>
              <a:t>Broad technical definition:</a:t>
            </a:r>
            <a:r>
              <a:rPr lang="en-NL" dirty="0"/>
              <a:t> any research describing internals of a model</a:t>
            </a:r>
          </a:p>
          <a:p>
            <a:r>
              <a:rPr lang="en-NL" b="1" dirty="0"/>
              <a:t>Narrow cultural definition:</a:t>
            </a:r>
            <a:r>
              <a:rPr lang="en-NL" dirty="0"/>
              <a:t> any research originating from the MI community</a:t>
            </a:r>
          </a:p>
          <a:p>
            <a:r>
              <a:rPr lang="en-NL" b="1" dirty="0"/>
              <a:t>Broad cultural definition</a:t>
            </a:r>
            <a:r>
              <a:rPr lang="en-NL" dirty="0"/>
              <a:t>: any reserch in AI/NLP interpretability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348781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7B49-A51A-B038-4158-2BC336742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Causal variable localisation: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AFCF8C6-1ADB-6930-FA43-996FDF26C37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NL" dirty="0"/>
                  <a:t>Let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NL" dirty="0"/>
                  <a:t> be the original input and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NL" dirty="0"/>
                  <a:t> a counterfactual</a:t>
                </a:r>
                <a:endParaRPr lang="en-GB" dirty="0"/>
              </a:p>
              <a:p>
                <a:r>
                  <a:rPr lang="en-NL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nl-NL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NL" i="1" dirty="0" smtClean="0">
                        <a:latin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NL" dirty="0"/>
                  <a:t> be an abstract variable (e.g. “carry”) of a causal model</a:t>
                </a:r>
              </a:p>
              <a:p>
                <a:r>
                  <a:rPr lang="en-NL" dirty="0"/>
                  <a:t>The </a:t>
                </a:r>
                <a:r>
                  <a:rPr lang="en-NL" dirty="0">
                    <a:solidFill>
                      <a:schemeClr val="accent2"/>
                    </a:solidFill>
                  </a:rPr>
                  <a:t>interchange intervention</a:t>
                </a:r>
                <a14:m>
                  <m:oMath xmlns:m="http://schemas.openxmlformats.org/officeDocument/2006/math">
                    <m:r>
                      <a:rPr lang="nl-NL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1600" i="1" dirty="0">
                            <a:latin typeface="Cambria Math" panose="02040503050406030204" pitchFamily="18" charset="0"/>
                          </a:rPr>
                          <m:t>𝓗</m:t>
                        </m:r>
                      </m:e>
                      <m:sub>
                        <m:r>
                          <a:rPr lang="nl-NL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l-NL" sz="1600" b="0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m:rPr>
                            <m:nor/>
                          </m:rPr>
                          <a:rPr lang="nl-NL" sz="1600" b="0" i="0" dirty="0" smtClean="0">
                            <a:latin typeface="Cambria Math" panose="02040503050406030204" pitchFamily="18" charset="0"/>
                          </a:rPr>
                          <m:t>Get</m:t>
                        </m:r>
                        <m:d>
                          <m:dPr>
                            <m:ctrlPr>
                              <a:rPr lang="nl-NL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16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nl-NL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16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nl-NL" sz="16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nl-NL" sz="16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</m:sSub>
                    <m:r>
                      <a:rPr lang="nl-NL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16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nl-NL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/>
                  <a:t> runs </a:t>
                </a:r>
                <a14:m>
                  <m:oMath xmlns:m="http://schemas.openxmlformats.org/officeDocument/2006/math">
                    <m:r>
                      <a:rPr lang="en-NL" i="1" dirty="0">
                        <a:latin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NL" dirty="0"/>
                  <a:t> on base input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NL" dirty="0"/>
                  <a:t> while fixing the variable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NL" dirty="0"/>
                  <a:t> to the value it takes when </a:t>
                </a:r>
                <a14:m>
                  <m:oMath xmlns:m="http://schemas.openxmlformats.org/officeDocument/2006/math">
                    <m:r>
                      <a:rPr lang="en-NL" i="1" dirty="0">
                        <a:latin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NL" dirty="0"/>
                  <a:t> is run on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NL" dirty="0"/>
              </a:p>
              <a:p>
                <a:endParaRPr lang="en-N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AFCF8C6-1ADB-6930-FA43-996FDF26C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39" t="-3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471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B13B-2E96-DB31-AD35-781B7BAC3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Causal variable localisation: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3A5A347-E659-5880-CA7C-9976DF3FA4B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317750" y="2012443"/>
                <a:ext cx="7559675" cy="34433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NL" sz="1800" dirty="0"/>
                  <a:t>The </a:t>
                </a:r>
                <a:r>
                  <a:rPr lang="en-NL" sz="1800" dirty="0">
                    <a:solidFill>
                      <a:schemeClr val="accent2"/>
                    </a:solidFill>
                  </a:rPr>
                  <a:t>interchange intervention</a:t>
                </a:r>
                <a14:m>
                  <m:oMath xmlns:m="http://schemas.openxmlformats.org/officeDocument/2006/math">
                    <m:r>
                      <a:rPr lang="nl-NL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1600" i="1" dirty="0">
                            <a:latin typeface="Cambria Math" panose="02040503050406030204" pitchFamily="18" charset="0"/>
                          </a:rPr>
                          <m:t>𝓗</m:t>
                        </m:r>
                      </m:e>
                      <m:sub>
                        <m:r>
                          <a:rPr lang="nl-NL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l-NL" sz="1600" b="0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m:rPr>
                            <m:nor/>
                          </m:rPr>
                          <a:rPr lang="nl-NL" sz="1600" b="0" i="0" dirty="0" smtClean="0">
                            <a:latin typeface="Cambria Math" panose="02040503050406030204" pitchFamily="18" charset="0"/>
                          </a:rPr>
                          <m:t>Get</m:t>
                        </m:r>
                        <m:d>
                          <m:dPr>
                            <m:ctrlPr>
                              <a:rPr lang="nl-NL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16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nl-NL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16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nl-NL" sz="16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nl-NL" sz="16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</m:sSub>
                    <m:r>
                      <a:rPr lang="nl-NL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sz="16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nl-NL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sz="2400" dirty="0"/>
                  <a:t> </a:t>
                </a:r>
                <a:r>
                  <a:rPr lang="en-NL" sz="1800" dirty="0"/>
                  <a:t>runs </a:t>
                </a:r>
                <a14:m>
                  <m:oMath xmlns:m="http://schemas.openxmlformats.org/officeDocument/2006/math">
                    <m:r>
                      <a:rPr lang="en-NL" sz="1800" i="1" dirty="0">
                        <a:latin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NL" sz="1800" dirty="0"/>
                  <a:t> on base input </a:t>
                </a:r>
                <a14:m>
                  <m:oMath xmlns:m="http://schemas.openxmlformats.org/officeDocument/2006/math">
                    <m:r>
                      <a:rPr lang="en-NL" sz="18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NL" sz="1800" dirty="0"/>
                  <a:t> while fixing the variable </a:t>
                </a:r>
                <a14:m>
                  <m:oMath xmlns:m="http://schemas.openxmlformats.org/officeDocument/2006/math">
                    <m:r>
                      <a:rPr lang="en-NL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NL" sz="1800" dirty="0"/>
                  <a:t> to the value it takes when </a:t>
                </a:r>
                <a14:m>
                  <m:oMath xmlns:m="http://schemas.openxmlformats.org/officeDocument/2006/math">
                    <m:r>
                      <a:rPr lang="en-NL" sz="1800" i="1" dirty="0">
                        <a:latin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NL" sz="1800" dirty="0"/>
                  <a:t> is run on counterfactual </a:t>
                </a:r>
                <a14:m>
                  <m:oMath xmlns:m="http://schemas.openxmlformats.org/officeDocument/2006/math">
                    <m:r>
                      <a:rPr lang="en-NL" sz="18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NL" sz="1800" dirty="0"/>
              </a:p>
              <a:p>
                <a:pPr marL="0" indent="0">
                  <a:buNone/>
                </a:pPr>
                <a:endParaRPr lang="en-NL" dirty="0"/>
              </a:p>
              <a:p>
                <a:r>
                  <a:rPr lang="en-NL" sz="2000" dirty="0"/>
                  <a:t>Counterfactual input: run </a:t>
                </a:r>
                <a14:m>
                  <m:oMath xmlns:m="http://schemas.openxmlformats.org/officeDocument/2006/math">
                    <m:r>
                      <a:rPr lang="en-NL" sz="2000" i="1" dirty="0" smtClean="0">
                        <a:latin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NL" sz="2000" dirty="0"/>
                  <a:t>(3</a:t>
                </a:r>
                <a:r>
                  <a:rPr lang="en-NL" sz="2000" dirty="0">
                    <a:solidFill>
                      <a:schemeClr val="accent4"/>
                    </a:solidFill>
                  </a:rPr>
                  <a:t>7</a:t>
                </a:r>
                <a:r>
                  <a:rPr lang="en-NL" sz="2000" dirty="0"/>
                  <a:t> + 4</a:t>
                </a:r>
                <a:r>
                  <a:rPr lang="en-NL" sz="2000" dirty="0">
                    <a:solidFill>
                      <a:schemeClr val="accent4"/>
                    </a:solidFill>
                  </a:rPr>
                  <a:t>5</a:t>
                </a:r>
                <a:r>
                  <a:rPr lang="en-NL" sz="2000" dirty="0"/>
                  <a:t>)</a:t>
                </a:r>
              </a:p>
              <a:p>
                <a:pPr lvl="1"/>
                <a:r>
                  <a:rPr lang="en-NL" sz="2000" dirty="0"/>
                  <a:t>Ones digit: </a:t>
                </a:r>
                <a:r>
                  <a:rPr lang="en-NL" sz="2000" dirty="0">
                    <a:solidFill>
                      <a:schemeClr val="accent4"/>
                    </a:solidFill>
                  </a:rPr>
                  <a:t>7</a:t>
                </a:r>
                <a:r>
                  <a:rPr lang="en-NL" sz="2000" dirty="0"/>
                  <a:t> + </a:t>
                </a:r>
                <a:r>
                  <a:rPr lang="en-NL" sz="2000" dirty="0">
                    <a:solidFill>
                      <a:schemeClr val="accent4"/>
                    </a:solidFill>
                  </a:rPr>
                  <a:t>5</a:t>
                </a:r>
                <a:r>
                  <a:rPr lang="en-NL" sz="2000" dirty="0"/>
                  <a:t> = 12 → </a:t>
                </a:r>
                <a:r>
                  <a:rPr lang="en-NL" sz="2000" dirty="0">
                    <a:highlight>
                      <a:srgbClr val="FFFF00"/>
                    </a:highlight>
                  </a:rPr>
                  <a:t>carry = </a:t>
                </a:r>
                <a:r>
                  <a:rPr lang="en-NL" sz="2000" dirty="0">
                    <a:solidFill>
                      <a:schemeClr val="tx2"/>
                    </a:solidFill>
                    <a:highlight>
                      <a:srgbClr val="FFFF00"/>
                    </a:highlight>
                  </a:rPr>
                  <a:t>1</a:t>
                </a:r>
                <a:r>
                  <a:rPr lang="en-NL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NL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𝐺𝑒𝑡</m:t>
                    </m:r>
                    <m:r>
                      <a:rPr lang="en-NL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NL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NL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NL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NL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NL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NL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L" sz="2000" dirty="0">
                  <a:solidFill>
                    <a:schemeClr val="tx2"/>
                  </a:solidFill>
                </a:endParaRPr>
              </a:p>
              <a:p>
                <a:pPr lvl="1"/>
                <a:r>
                  <a:rPr lang="en-NL" sz="2000" dirty="0"/>
                  <a:t>Tens digit: 3 + 4 + </a:t>
                </a:r>
                <a:r>
                  <a:rPr lang="en-NL" sz="2000" dirty="0">
                    <a:solidFill>
                      <a:schemeClr val="tx2"/>
                    </a:solidFill>
                  </a:rPr>
                  <a:t>1</a:t>
                </a:r>
                <a:r>
                  <a:rPr lang="en-NL" sz="2000" dirty="0"/>
                  <a:t> = 8</a:t>
                </a:r>
              </a:p>
              <a:p>
                <a:pPr lvl="1"/>
                <a:r>
                  <a:rPr lang="en-NL" sz="2000" dirty="0"/>
                  <a:t>Output = 82</a:t>
                </a:r>
              </a:p>
              <a:p>
                <a:r>
                  <a:rPr lang="en-NL" sz="2000" dirty="0"/>
                  <a:t>Base input: run </a:t>
                </a:r>
                <a14:m>
                  <m:oMath xmlns:m="http://schemas.openxmlformats.org/officeDocument/2006/math">
                    <m:r>
                      <a:rPr lang="en-NL" sz="2000" i="1" dirty="0" smtClean="0">
                        <a:latin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NL" sz="2000" dirty="0"/>
                  <a:t>(3</a:t>
                </a:r>
                <a:r>
                  <a:rPr lang="en-NL" sz="2000" dirty="0">
                    <a:solidFill>
                      <a:schemeClr val="accent4"/>
                    </a:solidFill>
                  </a:rPr>
                  <a:t>1</a:t>
                </a:r>
                <a:r>
                  <a:rPr lang="en-NL" sz="2000" dirty="0"/>
                  <a:t> + 4</a:t>
                </a:r>
                <a:r>
                  <a:rPr lang="en-NL" sz="2000" dirty="0">
                    <a:solidFill>
                      <a:schemeClr val="accent4"/>
                    </a:solidFill>
                  </a:rPr>
                  <a:t>2</a:t>
                </a:r>
                <a:r>
                  <a:rPr lang="en-NL" sz="2000" dirty="0"/>
                  <a:t>)</a:t>
                </a:r>
              </a:p>
              <a:p>
                <a:pPr lvl="1"/>
                <a:r>
                  <a:rPr lang="en-NL" sz="2000" dirty="0"/>
                  <a:t>Ones digit: 1 + 2 = 3 → carry = 0</a:t>
                </a:r>
              </a:p>
              <a:p>
                <a:pPr lvl="1"/>
                <a:r>
                  <a:rPr lang="en-NL" sz="2000" dirty="0">
                    <a:highlight>
                      <a:srgbClr val="FFFF00"/>
                    </a:highlight>
                  </a:rPr>
                  <a:t>Interchange intervention</a:t>
                </a:r>
                <a:r>
                  <a:rPr lang="en-NL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sz="2000" i="1" dirty="0">
                            <a:latin typeface="Cambria Math" panose="02040503050406030204" pitchFamily="18" charset="0"/>
                          </a:rPr>
                          <m:t>𝓗</m:t>
                        </m:r>
                      </m:e>
                      <m:sub>
                        <m:r>
                          <a:rPr lang="nl-NL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l-NL" sz="2000" b="0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m:rPr>
                            <m:nor/>
                          </m:rPr>
                          <a:rPr lang="nl-NL" sz="2000" b="0" i="0" dirty="0" smtClean="0">
                            <a:latin typeface="Cambria Math" panose="02040503050406030204" pitchFamily="18" charset="0"/>
                          </a:rPr>
                          <m:t>Get</m:t>
                        </m:r>
                        <m:d>
                          <m:dPr>
                            <m:ctrlPr>
                              <a:rPr lang="nl-NL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0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nl-NL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20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nl-NL" sz="20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nl-NL" sz="20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nl-NL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NL" sz="2000" dirty="0"/>
                  <a:t>: set </a:t>
                </a:r>
                <a:r>
                  <a:rPr lang="en-NL" sz="2000" dirty="0">
                    <a:highlight>
                      <a:srgbClr val="FFFF00"/>
                    </a:highlight>
                  </a:rPr>
                  <a:t>carry = </a:t>
                </a:r>
                <a:r>
                  <a:rPr lang="en-NL" sz="2000" dirty="0">
                    <a:solidFill>
                      <a:schemeClr val="tx2"/>
                    </a:solidFill>
                    <a:highlight>
                      <a:srgbClr val="FFFF00"/>
                    </a:highlight>
                  </a:rPr>
                  <a:t>1</a:t>
                </a:r>
              </a:p>
              <a:p>
                <a:pPr lvl="1"/>
                <a:r>
                  <a:rPr lang="en-NL" sz="2000" dirty="0"/>
                  <a:t>Output after intervention: 83</a:t>
                </a:r>
              </a:p>
              <a:p>
                <a:pPr lvl="1"/>
                <a:endParaRPr lang="en-NL" dirty="0"/>
              </a:p>
              <a:p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3A5A347-E659-5880-CA7C-9976DF3FA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317750" y="2012443"/>
                <a:ext cx="7559675" cy="3443316"/>
              </a:xfrm>
              <a:blipFill>
                <a:blip r:embed="rId2"/>
                <a:stretch>
                  <a:fillRect l="-671" b="-3786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55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9E93-AA09-8268-040F-E5DFCBAC5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Causal variable localisation: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E136B8F-77CF-736A-112A-FF0173FD255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NL" dirty="0"/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L" dirty="0"/>
                          <m:t>𝒩</m:t>
                        </m:r>
                      </m:e>
                      <m:sub>
                        <m:sSub>
                          <m:sSubPr>
                            <m:ctrlP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nl-NL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nl-NL" i="1" dirty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𝐺𝑒𝑡</m:t>
                        </m:r>
                        <m:d>
                          <m:dPr>
                            <m:ctrlP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NL" dirty="0"/>
                              <m:t>𝒩</m:t>
                            </m:r>
                            <m:d>
                              <m:dPr>
                                <m:ctrlPr>
                                  <a:rPr lang="nl-NL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nl-NL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l-G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nl-NL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nl-NL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/>
                  <a:t> in a similar way: run the full language model </a:t>
                </a:r>
                <a14:m>
                  <m:oMath xmlns:m="http://schemas.openxmlformats.org/officeDocument/2006/math">
                    <m:r>
                      <a:rPr lang="en-NL" i="1" dirty="0"/>
                      <m:t>𝒩</m:t>
                    </m:r>
                  </m:oMath>
                </a14:m>
                <a:r>
                  <a:rPr lang="en-NL" dirty="0"/>
                  <a:t> on base input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NL" dirty="0"/>
                  <a:t> while fixing the hidden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nl-N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NL" dirty="0"/>
                  <a:t> to the values they take for counterfactual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NL" dirty="0"/>
              </a:p>
              <a:p>
                <a:pPr lvl="1"/>
                <a:r>
                  <a:rPr lang="en-NL" dirty="0"/>
                  <a:t>Activation patching!</a:t>
                </a:r>
              </a:p>
              <a:p>
                <a:pPr marL="493712" lvl="1" indent="0">
                  <a:buNone/>
                </a:pPr>
                <a:endParaRPr lang="en-N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E136B8F-77CF-736A-112A-FF0173FD2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839" r="-184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521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C08D-CC1C-3FDC-3CBB-403008731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Causal variable localisation: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A67B16-CBA0-44F8-CC95-9C797E12A33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Faithfulness: measure whether </a:t>
                </a:r>
                <a:r>
                  <a:rPr lang="en-NL" dirty="0">
                    <a:solidFill>
                      <a:schemeClr val="accent2"/>
                    </a:solidFill>
                  </a:rPr>
                  <a:t>interchange interventions </a:t>
                </a:r>
                <a:r>
                  <a:rPr lang="en-NL" dirty="0"/>
                  <a:t>on a variable X (e.g. carry) and aligned hidden features</a:t>
                </a:r>
                <a14:m>
                  <m:oMath xmlns:m="http://schemas.openxmlformats.org/officeDocument/2006/math">
                    <m:r>
                      <a:rPr lang="nl-NL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nl-NL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NL" dirty="0"/>
                  <a:t> of a language model produce the same output</a:t>
                </a:r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Faith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nl-NL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L" sz="2000" i="1" dirty="0">
                              <a:latin typeface="Cambria Math" panose="02040503050406030204" pitchFamily="18" charset="0"/>
                            </a:rPr>
                            <m:t>𝓗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nl-NL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2400" i="1" dirty="0">
                                  <a:latin typeface="Cambria Math" panose="020405030504060302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lang="nl-NL" sz="24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nl-NL" sz="2400" i="1" dirty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m:rPr>
                                  <m:nor/>
                                </m:rPr>
                                <a:rPr lang="nl-NL" sz="2400" dirty="0">
                                  <a:latin typeface="Cambria Math" panose="02040503050406030204" pitchFamily="18" charset="0"/>
                                </a:rPr>
                                <m:t>Get</m:t>
                              </m:r>
                              <m:d>
                                <m:dPr>
                                  <m:ctrlPr>
                                    <a:rPr lang="nl-NL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4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nl-NL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sz="2400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nl-NL" sz="2400" i="1" dirty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nl-NL" sz="24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nl-NL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4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nl-NL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NL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L" sz="2400" dirty="0"/>
                                <m:t>𝒩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nl-NL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nl-NL" sz="2400" i="1" dirty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nl-NL" sz="2400" i="1" dirty="0">
                                  <a:latin typeface="Cambria Math" panose="02040503050406030204" pitchFamily="18" charset="0"/>
                                </a:rPr>
                                <m:t>𝐺𝑒𝑡</m:t>
                              </m:r>
                              <m:d>
                                <m:dPr>
                                  <m:ctrlPr>
                                    <a:rPr lang="nl-NL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NL" sz="2400" dirty="0"/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nl-NL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sz="2400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nl-NL" sz="24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l-GR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a:rPr lang="nl-NL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nl-NL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nl-NL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NL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A67B16-CBA0-44F8-CC95-9C797E12A3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349" t="-366" b="-2967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8AB7-89A3-373F-3337-7A24385A9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15648-66EF-4313-774C-E2A6963F3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772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9CBD-B315-B18D-A640-0DCCCCD0C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Narrow technical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0A114-1DB4-5695-269A-7A525577C0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Discover causal mechanisms explaining all or some part of the change from input to output at the level of intermediate model representations</a:t>
            </a:r>
          </a:p>
          <a:p>
            <a:pPr marL="0" indent="0">
              <a:buNone/>
            </a:pPr>
            <a:endParaRPr lang="en-NL" dirty="0"/>
          </a:p>
          <a:p>
            <a:r>
              <a:rPr lang="en-NL" dirty="0"/>
              <a:t>Psychology: humans prefer causal explanations</a:t>
            </a:r>
          </a:p>
          <a:p>
            <a:r>
              <a:rPr lang="en-NL" dirty="0"/>
              <a:t>Causal abstraction: causal models at higher levels of granularity can be faithful </a:t>
            </a:r>
            <a:r>
              <a:rPr lang="en-NL" dirty="0">
                <a:solidFill>
                  <a:schemeClr val="accent2"/>
                </a:solidFill>
              </a:rPr>
              <a:t>simplifications</a:t>
            </a:r>
            <a:r>
              <a:rPr lang="en-NL" dirty="0"/>
              <a:t> of the true causal model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77342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8AAF-F29C-5183-9669-701FF7B7D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First usage of the term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640F4-A026-B36F-E328-7C3949D07E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/>
              <a:t>Chris Olah (2020): “understand the </a:t>
            </a:r>
            <a:r>
              <a:rPr lang="en-NL" i="1" dirty="0"/>
              <a:t>mechanistic</a:t>
            </a:r>
            <a:r>
              <a:rPr lang="en-NL" dirty="0"/>
              <a:t> implementations of </a:t>
            </a:r>
            <a:r>
              <a:rPr lang="en-NL" dirty="0">
                <a:solidFill>
                  <a:schemeClr val="accent2"/>
                </a:solidFill>
              </a:rPr>
              <a:t>neurons</a:t>
            </a:r>
            <a:r>
              <a:rPr lang="en-NL" dirty="0"/>
              <a:t> in terms of their </a:t>
            </a:r>
            <a:r>
              <a:rPr lang="en-NL" dirty="0">
                <a:solidFill>
                  <a:schemeClr val="accent2"/>
                </a:solidFill>
              </a:rPr>
              <a:t>weights</a:t>
            </a:r>
            <a:r>
              <a:rPr lang="en-NL" dirty="0"/>
              <a:t>”</a:t>
            </a:r>
          </a:p>
          <a:p>
            <a:r>
              <a:rPr lang="en-GB" dirty="0"/>
              <a:t>Elhage et al. (2021): “attempting to </a:t>
            </a:r>
            <a:r>
              <a:rPr lang="en-GB" dirty="0">
                <a:solidFill>
                  <a:schemeClr val="accent2"/>
                </a:solidFill>
              </a:rPr>
              <a:t>reverse engineer </a:t>
            </a:r>
            <a:r>
              <a:rPr lang="en-GB" dirty="0"/>
              <a:t>the detailed computations performed by Transformers, similar to how a programmer might try to reverse engineer complicated binaries into human-readable source code.”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339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881-CF0E-3CA8-E2B6-04CE6A405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“</a:t>
            </a:r>
            <a:r>
              <a:rPr lang="en-GB" dirty="0"/>
              <a:t>How did we get here? A history of two LM interpretability communities”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0015F-0D37-96DF-1536-1C233B767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L" dirty="0"/>
              <a:t>MI started as a movement in </a:t>
            </a:r>
            <a:r>
              <a:rPr lang="en-NL" dirty="0">
                <a:solidFill>
                  <a:schemeClr val="accent2"/>
                </a:solidFill>
              </a:rPr>
              <a:t>computer vision</a:t>
            </a:r>
          </a:p>
          <a:p>
            <a:pPr lvl="1"/>
            <a:r>
              <a:rPr lang="en-NL" dirty="0"/>
              <a:t>ML appeared to be a CV thing</a:t>
            </a:r>
          </a:p>
          <a:p>
            <a:r>
              <a:rPr lang="en-NL" dirty="0"/>
              <a:t>Natural Language Processing Interpretability (NLPI) </a:t>
            </a:r>
            <a:r>
              <a:rPr lang="en-GB" dirty="0"/>
              <a:t>focused analyses of </a:t>
            </a:r>
            <a:r>
              <a:rPr lang="en-GB" dirty="0">
                <a:solidFill>
                  <a:schemeClr val="accent2"/>
                </a:solidFill>
              </a:rPr>
              <a:t>linguistic structure</a:t>
            </a:r>
            <a:r>
              <a:rPr lang="en-GB" dirty="0"/>
              <a:t> in neural models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72399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EB5F-39CF-E571-20A6-24D924B3C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Natural Language Processing Interpretability (NLPI)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986A4-53CE-02DF-D4F9-611A22802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Distributional semantics and representational similarity</a:t>
            </a:r>
          </a:p>
          <a:p>
            <a:pPr lvl="1"/>
            <a:r>
              <a:rPr lang="en-GB" dirty="0"/>
              <a:t>Remember </a:t>
            </a:r>
            <a:r>
              <a:rPr lang="en-GB" dirty="0">
                <a:solidFill>
                  <a:schemeClr val="accent2"/>
                </a:solidFill>
              </a:rPr>
              <a:t>word2vec</a:t>
            </a:r>
            <a:r>
              <a:rPr lang="en-GB" dirty="0"/>
              <a:t>?</a:t>
            </a:r>
          </a:p>
          <a:p>
            <a:pPr lvl="1"/>
            <a:r>
              <a:rPr lang="en-NL" dirty="0"/>
              <a:t>But: </a:t>
            </a:r>
            <a:r>
              <a:rPr lang="en-GB" dirty="0"/>
              <a:t>not all interesting properties of word embeddings correlated with downstream model behaviour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Attention maps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Neuron analysis and localisation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36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CCB9-5544-50D5-AC88-AFAB715A26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Probing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C2475-7605-AAB4-EE78-29BB09A10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Individual neurons</a:t>
            </a:r>
            <a:r>
              <a:rPr lang="en-GB" dirty="0"/>
              <a:t> were associated with sentiment, syntax, bias, or specific token sequences</a:t>
            </a:r>
          </a:p>
          <a:p>
            <a:r>
              <a:rPr lang="en-GB" dirty="0"/>
              <a:t>But: models are more than the </a:t>
            </a:r>
            <a:r>
              <a:rPr lang="en-GB" dirty="0">
                <a:solidFill>
                  <a:schemeClr val="accent2"/>
                </a:solidFill>
              </a:rPr>
              <a:t>sum of their parts</a:t>
            </a:r>
          </a:p>
          <a:p>
            <a:pPr lvl="1"/>
            <a:r>
              <a:rPr lang="en-GB" dirty="0" err="1"/>
              <a:t>Polysemanticity</a:t>
            </a:r>
            <a:r>
              <a:rPr lang="en-GB" dirty="0"/>
              <a:t>: a single neuron can activate for more concepts</a:t>
            </a:r>
          </a:p>
          <a:p>
            <a:r>
              <a:rPr lang="en-GB" dirty="0"/>
              <a:t>Focus shifted to </a:t>
            </a:r>
            <a:r>
              <a:rPr lang="en-GB" dirty="0">
                <a:solidFill>
                  <a:schemeClr val="accent2"/>
                </a:solidFill>
              </a:rPr>
              <a:t>circuits</a:t>
            </a:r>
          </a:p>
          <a:p>
            <a:r>
              <a:rPr lang="en-GB" dirty="0"/>
              <a:t>Probing to extract linguistic information from the </a:t>
            </a:r>
            <a:r>
              <a:rPr lang="en-GB" dirty="0">
                <a:solidFill>
                  <a:schemeClr val="accent2"/>
                </a:solidFill>
              </a:rPr>
              <a:t>hidden states </a:t>
            </a:r>
            <a:r>
              <a:rPr lang="en-GB" dirty="0"/>
              <a:t>of neural models</a:t>
            </a:r>
          </a:p>
        </p:txBody>
      </p:sp>
    </p:spTree>
    <p:extLst>
      <p:ext uri="{BB962C8B-B14F-4D97-AF65-F5344CB8AC3E}">
        <p14:creationId xmlns:p14="http://schemas.microsoft.com/office/powerpoint/2010/main" val="343937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0664-874F-756F-9186-10F4C8910A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Probing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FA2DF-1150-8E56-B751-AD8E8E994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b="1" dirty="0"/>
              <a:t>Problems</a:t>
            </a:r>
          </a:p>
          <a:p>
            <a:r>
              <a:rPr lang="en-NL" dirty="0"/>
              <a:t>Lack of clear baselines</a:t>
            </a:r>
          </a:p>
          <a:p>
            <a:r>
              <a:rPr lang="en-NL" dirty="0"/>
              <a:t>Appear to extract information from random embeddings</a:t>
            </a:r>
          </a:p>
          <a:p>
            <a:r>
              <a:rPr lang="en-NL" dirty="0"/>
              <a:t>Probe is learning </a:t>
            </a:r>
            <a:r>
              <a:rPr lang="en-GB" dirty="0"/>
              <a:t>target</a:t>
            </a:r>
            <a:r>
              <a:rPr lang="en-NL" dirty="0"/>
              <a:t> task itself</a:t>
            </a:r>
          </a:p>
          <a:p>
            <a:r>
              <a:rPr lang="en-NL" dirty="0"/>
              <a:t>Incomplete causal explanation</a:t>
            </a: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But: MI is (back to) projecting hidden states…</a:t>
            </a:r>
          </a:p>
          <a:p>
            <a:r>
              <a:rPr lang="en-NL" dirty="0"/>
              <a:t>e.g. logit lens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5027890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10" id="{4C20E2D8-E22E-5D41-9F4B-B17EED1EC363}" vid="{E998B35D-E671-604B-BF15-C7F3A54E4227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Utrecht University</Template>
  <TotalTime>5263</TotalTime>
  <Words>1219</Words>
  <Application>Microsoft Macintosh PowerPoint</Application>
  <PresentationFormat>Custom</PresentationFormat>
  <Paragraphs>145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Verdana</vt:lpstr>
      <vt:lpstr>Merriweather Regular</vt:lpstr>
      <vt:lpstr>Arial</vt:lpstr>
      <vt:lpstr>Open Sans Light</vt:lpstr>
      <vt:lpstr>Cambria Math</vt:lpstr>
      <vt:lpstr>Merriweather Light</vt:lpstr>
      <vt:lpstr>Open Sans</vt:lpstr>
      <vt:lpstr>Utrecht University</vt:lpstr>
      <vt:lpstr>PowerPoint Presentation</vt:lpstr>
      <vt:lpstr>Mechanistic interpretability</vt:lpstr>
      <vt:lpstr>Mechanistic interpretability</vt:lpstr>
      <vt:lpstr>Narrow technical definition</vt:lpstr>
      <vt:lpstr>First usage of the term</vt:lpstr>
      <vt:lpstr>“How did we get here? A history of two LM interpretability communities”</vt:lpstr>
      <vt:lpstr>Natural Language Processing Interpretability (NLPI)</vt:lpstr>
      <vt:lpstr>Probing</vt:lpstr>
      <vt:lpstr>Probing</vt:lpstr>
      <vt:lpstr>Mechanistic Interpretabillity as a field</vt:lpstr>
      <vt:lpstr>GPT-3+</vt:lpstr>
      <vt:lpstr>MI in blogs</vt:lpstr>
      <vt:lpstr>PowerPoint Presentation</vt:lpstr>
      <vt:lpstr>MIB: A Mechanistic Interpretability Benchmark</vt:lpstr>
      <vt:lpstr>Two tracks</vt:lpstr>
      <vt:lpstr>Four tasks</vt:lpstr>
      <vt:lpstr>Indirect Object Identification (IOI)</vt:lpstr>
      <vt:lpstr>PowerPoint Presentation</vt:lpstr>
      <vt:lpstr>Arithmetic</vt:lpstr>
      <vt:lpstr>Multiple-Choice Question Answering (MCQA)</vt:lpstr>
      <vt:lpstr>PowerPoint Presentation</vt:lpstr>
      <vt:lpstr>Ai2 Reasoning Challenge (ARC)</vt:lpstr>
      <vt:lpstr>PowerPoint Presentation</vt:lpstr>
      <vt:lpstr>Track 1: Circuit localisation</vt:lpstr>
      <vt:lpstr>Circuit localisation: metrics</vt:lpstr>
      <vt:lpstr>Circuit localisation: metrics</vt:lpstr>
      <vt:lpstr>Circuit localisation: metrics</vt:lpstr>
      <vt:lpstr>Circuit localisation: metrics</vt:lpstr>
      <vt:lpstr>Track 2: Causal variable localisation track</vt:lpstr>
      <vt:lpstr>Causal variable localisation: metrics</vt:lpstr>
      <vt:lpstr>Causal variable localisation: metrics</vt:lpstr>
      <vt:lpstr>Causal variable localisation: metrics</vt:lpstr>
      <vt:lpstr>Causal variable localisation: metrics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Wong, H.M. (Hugh Mee)</dc:creator>
  <cp:keywords/>
  <dc:description/>
  <cp:lastModifiedBy>Wong, H.M. (Hugh Mee)</cp:lastModifiedBy>
  <cp:revision>1</cp:revision>
  <dcterms:created xsi:type="dcterms:W3CDTF">2025-05-13T18:53:11Z</dcterms:created>
  <dcterms:modified xsi:type="dcterms:W3CDTF">2025-05-17T10:37:06Z</dcterms:modified>
  <cp:category/>
</cp:coreProperties>
</file>